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  <p:sldMasterId id="2147483718" r:id="rId2"/>
  </p:sldMasterIdLst>
  <p:notesMasterIdLst>
    <p:notesMasterId r:id="rId27"/>
  </p:notesMasterIdLst>
  <p:sldIdLst>
    <p:sldId id="256" r:id="rId3"/>
    <p:sldId id="257" r:id="rId4"/>
    <p:sldId id="258" r:id="rId5"/>
    <p:sldId id="298" r:id="rId6"/>
    <p:sldId id="294" r:id="rId7"/>
    <p:sldId id="299" r:id="rId8"/>
    <p:sldId id="300" r:id="rId9"/>
    <p:sldId id="301" r:id="rId10"/>
    <p:sldId id="302" r:id="rId11"/>
    <p:sldId id="297" r:id="rId12"/>
    <p:sldId id="259" r:id="rId13"/>
    <p:sldId id="260" r:id="rId14"/>
    <p:sldId id="304" r:id="rId15"/>
    <p:sldId id="305" r:id="rId16"/>
    <p:sldId id="306" r:id="rId17"/>
    <p:sldId id="307" r:id="rId18"/>
    <p:sldId id="308" r:id="rId19"/>
    <p:sldId id="309" r:id="rId20"/>
    <p:sldId id="311" r:id="rId21"/>
    <p:sldId id="310" r:id="rId22"/>
    <p:sldId id="261" r:id="rId23"/>
    <p:sldId id="303" r:id="rId24"/>
    <p:sldId id="312" r:id="rId25"/>
    <p:sldId id="293" r:id="rId26"/>
  </p:sldIdLst>
  <p:sldSz cx="9144000" cy="5143500" type="screen16x9"/>
  <p:notesSz cx="6858000" cy="9144000"/>
  <p:embeddedFontLst>
    <p:embeddedFont>
      <p:font typeface="Roboto Condensed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CF77ED-1610-4268-85CF-BE2416D3201D}">
  <a:tblStyle styleId="{10CF77ED-1610-4268-85CF-BE2416D3201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90" y="102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a66b14c6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5a66b14c6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b2491600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5b2491600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2491600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5b2491600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b2491600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5b2491600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b2491600d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5b2491600d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2491600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b2491600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2491600d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b2491600d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6895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55a66b14c6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55a66b14c6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477482" y="3674157"/>
            <a:ext cx="5372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Condensed"/>
              <a:buNone/>
              <a:defRPr sz="3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498201" y="4074335"/>
            <a:ext cx="5344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no BG]">
  <p:cSld name="TWO_OBJECTS_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32745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472990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Right">
  <p:cSld name="TWO_OBJECTS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472990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Left">
  <p:cSld name="TWO_OBJECT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2745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TWO_OBJECTS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5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5"/>
          <p:cNvSpPr txBox="1">
            <a:spLocks noGrp="1"/>
          </p:cNvSpPr>
          <p:nvPr>
            <p:ph type="title"/>
          </p:nvPr>
        </p:nvSpPr>
        <p:spPr>
          <a:xfrm>
            <a:off x="529050" y="765700"/>
            <a:ext cx="4026600" cy="16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Condensed"/>
              <a:buNone/>
              <a:defRPr sz="2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529050" y="2536925"/>
            <a:ext cx="4026600" cy="15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None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8450" algn="ctr" rtl="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8450" algn="ctr" rtl="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body" idx="2"/>
          </p:nvPr>
        </p:nvSpPr>
        <p:spPr>
          <a:xfrm>
            <a:off x="5562325" y="720100"/>
            <a:ext cx="31743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238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●"/>
              <a:defRPr sz="15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○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■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●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○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■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●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1150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Roboto Condensed"/>
              <a:buChar char="○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1150">
              <a:lnSpc>
                <a:spcPct val="114000"/>
              </a:lnSpc>
              <a:spcBef>
                <a:spcPts val="1000"/>
              </a:spcBef>
              <a:spcAft>
                <a:spcPts val="1000"/>
              </a:spcAft>
              <a:buSzPts val="1300"/>
              <a:buFont typeface="Roboto Condensed"/>
              <a:buChar char="■"/>
              <a:defRPr sz="13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no BG]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Locations">
  <p:cSld name="Office Locatio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7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9263" y="-16675"/>
            <a:ext cx="9222526" cy="517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7"/>
          <p:cNvSpPr txBox="1"/>
          <p:nvPr/>
        </p:nvSpPr>
        <p:spPr>
          <a:xfrm>
            <a:off x="869625" y="4107451"/>
            <a:ext cx="24852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Email: </a:t>
            </a:r>
            <a:r>
              <a:rPr lang="en-US" sz="1200" b="1" i="0" u="none" strike="noStrike" cap="none">
                <a:solidFill>
                  <a:srgbClr val="EFC41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customerservice@banvien.com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Website: </a:t>
            </a:r>
            <a:r>
              <a:rPr lang="en-US" sz="1200" b="1">
                <a:solidFill>
                  <a:srgbClr val="EFC41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www.banvien.com</a:t>
            </a:r>
            <a:endParaRPr sz="1100"/>
          </a:p>
        </p:txBody>
      </p:sp>
      <p:sp>
        <p:nvSpPr>
          <p:cNvPr id="56" name="Google Shape;56;p17"/>
          <p:cNvSpPr txBox="1"/>
          <p:nvPr/>
        </p:nvSpPr>
        <p:spPr>
          <a:xfrm>
            <a:off x="369275" y="132250"/>
            <a:ext cx="48864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LOCATIONS</a:t>
            </a:r>
            <a:endParaRPr sz="3800" b="1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end">
  <p:cSld name="Thank You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Condensed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BG]">
  <p:cSld name="Title Only [BG]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no BG]">
  <p:cSld name="Title Only [BG]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 header 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829625" y="1800225"/>
            <a:ext cx="59664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7"/>
          <p:cNvSpPr txBox="1">
            <a:spLocks noGrp="1"/>
          </p:cNvSpPr>
          <p:nvPr>
            <p:ph type="ctrTitle"/>
          </p:nvPr>
        </p:nvSpPr>
        <p:spPr>
          <a:xfrm>
            <a:off x="3477482" y="3674157"/>
            <a:ext cx="53721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Condensed"/>
              <a:buNone/>
              <a:defRPr sz="3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7"/>
          <p:cNvSpPr txBox="1">
            <a:spLocks noGrp="1"/>
          </p:cNvSpPr>
          <p:nvPr>
            <p:ph type="subTitle" idx="1"/>
          </p:nvPr>
        </p:nvSpPr>
        <p:spPr>
          <a:xfrm>
            <a:off x="3498201" y="4074335"/>
            <a:ext cx="5344200" cy="3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no BG]">
  <p:cSld name="Title Only [BG]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9"/>
          <p:cNvSpPr txBox="1"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nd subtitle">
  <p:cSld name="TITLE_1_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1"/>
          <p:cNvSpPr txBox="1">
            <a:spLocks noGrp="1"/>
          </p:cNvSpPr>
          <p:nvPr>
            <p:ph type="ctrTitle"/>
          </p:nvPr>
        </p:nvSpPr>
        <p:spPr>
          <a:xfrm>
            <a:off x="1408200" y="1991175"/>
            <a:ext cx="6327600" cy="741300"/>
          </a:xfrm>
          <a:prstGeom prst="rect">
            <a:avLst/>
          </a:prstGeom>
          <a:noFill/>
          <a:ln>
            <a:noFill/>
          </a:ln>
          <a:effectLst>
            <a:outerShdw blurRad="257175" dist="76200" dir="5400000" algn="bl" rotWithShape="0">
              <a:srgbClr val="000000">
                <a:alpha val="20780"/>
              </a:srgbClr>
            </a:outerShdw>
          </a:effectLst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61"/>
          <p:cNvSpPr txBox="1">
            <a:spLocks noGrp="1"/>
          </p:cNvSpPr>
          <p:nvPr>
            <p:ph type="subTitle" idx="1"/>
          </p:nvPr>
        </p:nvSpPr>
        <p:spPr>
          <a:xfrm>
            <a:off x="1408200" y="2656275"/>
            <a:ext cx="6327600" cy="41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686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Locations">
  <p:cSld name="TITLE_ONLY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2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62"/>
          <p:cNvSpPr txBox="1"/>
          <p:nvPr/>
        </p:nvSpPr>
        <p:spPr>
          <a:xfrm>
            <a:off x="1569725" y="1619450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Tiger Rock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3" name="Google Shape;183;p62"/>
          <p:cNvSpPr txBox="1"/>
          <p:nvPr/>
        </p:nvSpPr>
        <p:spPr>
          <a:xfrm>
            <a:off x="1569725" y="1868138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3012 Lakewood Pointe Drive, Orlando, FL 32817, USA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4" name="Google Shape;184;p62"/>
          <p:cNvSpPr txBox="1"/>
          <p:nvPr/>
        </p:nvSpPr>
        <p:spPr>
          <a:xfrm>
            <a:off x="5432800" y="1838738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 Vien Company</a:t>
            </a:r>
            <a:endParaRPr sz="12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62"/>
          <p:cNvSpPr txBox="1"/>
          <p:nvPr/>
        </p:nvSpPr>
        <p:spPr>
          <a:xfrm>
            <a:off x="5432800" y="2087425"/>
            <a:ext cx="28776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Copac Square Building, 12 Ton Dan St., Dist 4., HCMC, VN</a:t>
            </a:r>
            <a:endParaRPr sz="9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6" name="Google Shape;186;p62"/>
          <p:cNvSpPr txBox="1"/>
          <p:nvPr/>
        </p:nvSpPr>
        <p:spPr>
          <a:xfrm>
            <a:off x="5432800" y="2314100"/>
            <a:ext cx="1461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(+84) 28 6261 5857</a:t>
            </a:r>
            <a:endParaRPr sz="10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7" name="Google Shape;187;p62"/>
          <p:cNvSpPr txBox="1"/>
          <p:nvPr/>
        </p:nvSpPr>
        <p:spPr>
          <a:xfrm>
            <a:off x="5587150" y="3439825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e-Future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8" name="Google Shape;188;p62"/>
          <p:cNvSpPr txBox="1"/>
          <p:nvPr/>
        </p:nvSpPr>
        <p:spPr>
          <a:xfrm>
            <a:off x="5587150" y="3688513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Kallang Place, #07-01/02/03, Singapore 339156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end">
  <p:cSld name="Thank You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6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3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Condensed"/>
              <a:buNone/>
              <a:defRPr sz="6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BG]">
  <p:cSld name="CUSTOM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TITLE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5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2">
  <p:cSld name="OBJECT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6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7" name="Google Shape;197;p66"/>
          <p:cNvSpPr txBox="1">
            <a:spLocks noGrp="1"/>
          </p:cNvSpPr>
          <p:nvPr>
            <p:ph type="body" idx="1"/>
          </p:nvPr>
        </p:nvSpPr>
        <p:spPr>
          <a:xfrm>
            <a:off x="327450" y="97265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66"/>
          <p:cNvSpPr/>
          <p:nvPr/>
        </p:nvSpPr>
        <p:spPr>
          <a:xfrm rot="5400000">
            <a:off x="-219750" y="487575"/>
            <a:ext cx="515100" cy="756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Right">
  <p:cSld name="TWO_OBJECTS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7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1" name="Google Shape;201;p67"/>
          <p:cNvSpPr txBox="1">
            <a:spLocks noGrp="1"/>
          </p:cNvSpPr>
          <p:nvPr>
            <p:ph type="body" idx="1"/>
          </p:nvPr>
        </p:nvSpPr>
        <p:spPr>
          <a:xfrm>
            <a:off x="472990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Left">
  <p:cSld name="TWO_OBJECTS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8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68"/>
          <p:cNvSpPr txBox="1">
            <a:spLocks noGrp="1"/>
          </p:cNvSpPr>
          <p:nvPr>
            <p:ph type="body" idx="1"/>
          </p:nvPr>
        </p:nvSpPr>
        <p:spPr>
          <a:xfrm>
            <a:off x="32745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BG]">
  <p:cSld name="Title Only [BG]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9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 header 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0"/>
          <p:cNvSpPr txBox="1"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Locations 1">
  <p:cSld name="Office Locations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1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71"/>
          <p:cNvSpPr txBox="1"/>
          <p:nvPr/>
        </p:nvSpPr>
        <p:spPr>
          <a:xfrm>
            <a:off x="1569725" y="1619450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Tiger Rock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" name="Google Shape;212;p71"/>
          <p:cNvSpPr txBox="1"/>
          <p:nvPr/>
        </p:nvSpPr>
        <p:spPr>
          <a:xfrm>
            <a:off x="1569725" y="1868138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3012 Lakewood Pointe Drive, Orlando, FL 32817, USA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" name="Google Shape;213;p71"/>
          <p:cNvSpPr txBox="1"/>
          <p:nvPr/>
        </p:nvSpPr>
        <p:spPr>
          <a:xfrm>
            <a:off x="5432800" y="1838738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 Vien Company</a:t>
            </a:r>
            <a:endParaRPr sz="12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4" name="Google Shape;214;p71"/>
          <p:cNvSpPr txBox="1"/>
          <p:nvPr/>
        </p:nvSpPr>
        <p:spPr>
          <a:xfrm>
            <a:off x="5432800" y="2087425"/>
            <a:ext cx="28776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Copac Square Building, 12 Ton Dan St., Dist 4., HCMC, VN</a:t>
            </a:r>
            <a:endParaRPr sz="9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5" name="Google Shape;215;p71"/>
          <p:cNvSpPr txBox="1"/>
          <p:nvPr/>
        </p:nvSpPr>
        <p:spPr>
          <a:xfrm>
            <a:off x="5432800" y="2314100"/>
            <a:ext cx="1461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(+84) 28 6261 5857</a:t>
            </a:r>
            <a:endParaRPr sz="10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6" name="Google Shape;216;p71"/>
          <p:cNvSpPr txBox="1"/>
          <p:nvPr/>
        </p:nvSpPr>
        <p:spPr>
          <a:xfrm>
            <a:off x="5587150" y="3439825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e-Future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" name="Google Shape;217;p71"/>
          <p:cNvSpPr txBox="1"/>
          <p:nvPr/>
        </p:nvSpPr>
        <p:spPr>
          <a:xfrm>
            <a:off x="5587150" y="3688513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Kallang Place, #07-01/02/03, Singapore 339156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BG]">
  <p:cSld name="CUSTOM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TITLE_1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[no BG]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327450" y="97265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Small] Title and body text">
  <p:cSld name="OBJECT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327454" y="170512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sz="32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327450" y="79870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298450" algn="just" rtl="0">
              <a:lnSpc>
                <a:spcPct val="11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</a:defRPr>
            </a:lvl2pPr>
            <a:lvl3pPr marL="1371600" marR="0" lvl="2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</a:defRPr>
            </a:lvl3pPr>
            <a:lvl4pPr marL="1828800" marR="0" lvl="3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</a:defRPr>
            </a:lvl4pPr>
            <a:lvl5pPr marL="2286000" marR="0" lvl="4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298450" algn="just" rtl="0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298450" algn="just" rtl="0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Roboto Condensed"/>
              <a:buChar char="•"/>
              <a:defRPr sz="11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[BG]">
  <p:cSld name="OBJECT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327450" y="97265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Char char="•"/>
              <a:defRPr sz="13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BG]" type="twoObj">
  <p:cSld name="TWO_OBJECTS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32745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2"/>
          </p:nvPr>
        </p:nvSpPr>
        <p:spPr>
          <a:xfrm>
            <a:off x="4729900" y="972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7450" y="97265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6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Condensed"/>
              <a:buNone/>
              <a:defRPr sz="3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56"/>
          <p:cNvSpPr txBox="1">
            <a:spLocks noGrp="1"/>
          </p:cNvSpPr>
          <p:nvPr>
            <p:ph type="body" idx="1"/>
          </p:nvPr>
        </p:nvSpPr>
        <p:spPr>
          <a:xfrm>
            <a:off x="327450" y="972650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just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Condensed"/>
              <a:buNone/>
              <a:defRPr sz="15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11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115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ender.id/" TargetMode="External"/><Relationship Id="rId2" Type="http://schemas.openxmlformats.org/officeDocument/2006/relationships/hyperlink" Target="http://recipient.id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2"/>
          <p:cNvSpPr txBox="1">
            <a:spLocks noGrp="1"/>
          </p:cNvSpPr>
          <p:nvPr>
            <p:ph type="ctrTitle"/>
          </p:nvPr>
        </p:nvSpPr>
        <p:spPr>
          <a:xfrm>
            <a:off x="3477482" y="3674157"/>
            <a:ext cx="5372100" cy="5289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MESSENGER PLATFORM</a:t>
            </a:r>
            <a:endParaRPr/>
          </a:p>
        </p:txBody>
      </p:sp>
      <p:sp>
        <p:nvSpPr>
          <p:cNvPr id="223" name="Google Shape;223;p72"/>
          <p:cNvSpPr txBox="1">
            <a:spLocks noGrp="1"/>
          </p:cNvSpPr>
          <p:nvPr>
            <p:ph type="subTitle" idx="1"/>
          </p:nvPr>
        </p:nvSpPr>
        <p:spPr>
          <a:xfrm>
            <a:off x="3498201" y="4075889"/>
            <a:ext cx="5217782" cy="336546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mtClean="0"/>
              <a:t>WEB CHATBOT PROJECT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390290" y="4203057"/>
            <a:ext cx="26380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Auth: Khiem Tran</a:t>
            </a:r>
            <a:endParaRPr lang="en-US" sz="150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7171"/>
            <a:ext cx="9144000" cy="348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2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7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5"/>
          <p:cNvSpPr txBox="1"/>
          <p:nvPr/>
        </p:nvSpPr>
        <p:spPr>
          <a:xfrm>
            <a:off x="434320" y="162741"/>
            <a:ext cx="817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smtClean="0">
                <a:latin typeface="Roboto Condensed"/>
                <a:ea typeface="Roboto Condensed"/>
                <a:cs typeface="Roboto Condensed"/>
                <a:sym typeface="Roboto Condensed"/>
              </a:rPr>
              <a:t>Why Messenger Platform and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smtClean="0">
                <a:latin typeface="Roboto Condensed"/>
                <a:ea typeface="Roboto Condensed"/>
                <a:cs typeface="Roboto Condensed"/>
                <a:sym typeface="Roboto Condensed"/>
              </a:rPr>
              <a:t>Brief of history </a:t>
            </a:r>
            <a:endParaRPr/>
          </a:p>
        </p:txBody>
      </p:sp>
      <p:sp>
        <p:nvSpPr>
          <p:cNvPr id="256" name="Google Shape;256;p75"/>
          <p:cNvSpPr/>
          <p:nvPr/>
        </p:nvSpPr>
        <p:spPr>
          <a:xfrm>
            <a:off x="6719245" y="3808585"/>
            <a:ext cx="921673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 smtClea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2.3B</a:t>
            </a:r>
            <a:r>
              <a:rPr lang="en-US" sz="1800" b="1" i="0" u="none" strike="noStrike" cap="none" baseline="30000" smtClea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sz="27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7" name="Google Shape;257;p75"/>
          <p:cNvSpPr txBox="1"/>
          <p:nvPr/>
        </p:nvSpPr>
        <p:spPr>
          <a:xfrm>
            <a:off x="7502373" y="3735791"/>
            <a:ext cx="967502" cy="64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smtClea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Monthly active user Dec 2018</a:t>
            </a:r>
            <a:endParaRPr sz="1200"/>
          </a:p>
        </p:txBody>
      </p:sp>
      <p:sp>
        <p:nvSpPr>
          <p:cNvPr id="258" name="Google Shape;258;p75"/>
          <p:cNvSpPr/>
          <p:nvPr/>
        </p:nvSpPr>
        <p:spPr>
          <a:xfrm>
            <a:off x="5240743" y="3808585"/>
            <a:ext cx="836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smtClean="0">
                <a:latin typeface="Roboto Condensed"/>
                <a:ea typeface="Roboto Condensed"/>
                <a:cs typeface="Roboto Condensed"/>
                <a:sym typeface="Roboto Condensed"/>
              </a:rPr>
              <a:t>30K</a:t>
            </a:r>
            <a:r>
              <a:rPr lang="en-US" sz="1800" b="1" i="0" u="none" strike="noStrike" cap="none" baseline="30000" smtClea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</a:t>
            </a:r>
            <a:endParaRPr sz="2400" b="1" i="0" u="none" strike="noStrike" cap="none" baseline="30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59" name="Google Shape;259;p75"/>
          <p:cNvSpPr txBox="1"/>
          <p:nvPr/>
        </p:nvSpPr>
        <p:spPr>
          <a:xfrm>
            <a:off x="5926926" y="3835714"/>
            <a:ext cx="836014" cy="44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smtClean="0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Employee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mtClean="0">
                <a:latin typeface="Roboto Condensed"/>
                <a:ea typeface="Roboto Condensed"/>
                <a:cs typeface="Roboto Condensed"/>
                <a:sym typeface="Roboto Condensed"/>
              </a:rPr>
              <a:t>Jun 2018</a:t>
            </a:r>
            <a:endParaRPr sz="1200"/>
          </a:p>
        </p:txBody>
      </p:sp>
      <p:sp>
        <p:nvSpPr>
          <p:cNvPr id="263" name="Google Shape;263;p75"/>
          <p:cNvSpPr/>
          <p:nvPr/>
        </p:nvSpPr>
        <p:spPr>
          <a:xfrm>
            <a:off x="3362314" y="3808585"/>
            <a:ext cx="886796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smtClean="0">
                <a:latin typeface="Roboto Condensed"/>
                <a:ea typeface="Roboto Condensed"/>
                <a:cs typeface="Roboto Condensed"/>
                <a:sym typeface="Roboto Condensed"/>
              </a:rPr>
              <a:t>No.3</a:t>
            </a:r>
            <a:endParaRPr sz="2400" b="1" i="0" u="none" strike="noStrike" cap="none" baseline="30000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4" name="Google Shape;264;p75"/>
          <p:cNvSpPr txBox="1"/>
          <p:nvPr/>
        </p:nvSpPr>
        <p:spPr>
          <a:xfrm>
            <a:off x="4119761" y="3754863"/>
            <a:ext cx="1136676" cy="609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Alexa Global website ranking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Feb 2019</a:t>
            </a:r>
            <a:endParaRPr sz="120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265" name="Google Shape;265;p75"/>
          <p:cNvSpPr txBox="1"/>
          <p:nvPr/>
        </p:nvSpPr>
        <p:spPr>
          <a:xfrm>
            <a:off x="583114" y="1457935"/>
            <a:ext cx="23586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First launch in April 2008</a:t>
            </a:r>
          </a:p>
          <a:p>
            <a: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mtClean="0"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lang="en-US" b="0" i="0" u="none" strike="noStrike" cap="none" smtClean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mtClean="0">
                <a:latin typeface="Roboto Condensed"/>
                <a:ea typeface="Roboto Condensed"/>
                <a:cs typeface="Roboto Condensed"/>
                <a:sym typeface="Roboto Condensed"/>
              </a:rPr>
              <a:t>Bot Platform feature added in April 2016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Bots in group chats, Chat extensions and QR  scan available from 2017</a:t>
            </a:r>
            <a:endParaRPr b="0" i="0" u="none" strike="noStrike" cap="non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45" y="890952"/>
            <a:ext cx="3848498" cy="27152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7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6"/>
          <p:cNvSpPr txBox="1"/>
          <p:nvPr/>
        </p:nvSpPr>
        <p:spPr>
          <a:xfrm>
            <a:off x="434320" y="162741"/>
            <a:ext cx="817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smtClean="0">
                <a:latin typeface="Roboto Condensed"/>
                <a:ea typeface="Roboto Condensed"/>
                <a:cs typeface="Roboto Condensed"/>
                <a:sym typeface="Roboto Condensed"/>
              </a:rPr>
              <a:t>CORE COMPONENTS</a:t>
            </a:r>
            <a:endParaRPr/>
          </a:p>
        </p:txBody>
      </p:sp>
      <p:grpSp>
        <p:nvGrpSpPr>
          <p:cNvPr id="277" name="Google Shape;277;p76"/>
          <p:cNvGrpSpPr/>
          <p:nvPr/>
        </p:nvGrpSpPr>
        <p:grpSpPr>
          <a:xfrm>
            <a:off x="3076336" y="1021120"/>
            <a:ext cx="5154563" cy="3396892"/>
            <a:chOff x="3833079" y="982971"/>
            <a:chExt cx="4106893" cy="2706470"/>
          </a:xfrm>
        </p:grpSpPr>
        <p:sp>
          <p:nvSpPr>
            <p:cNvPr id="278" name="Google Shape;278;p76"/>
            <p:cNvSpPr/>
            <p:nvPr/>
          </p:nvSpPr>
          <p:spPr>
            <a:xfrm>
              <a:off x="4819580" y="1333506"/>
              <a:ext cx="2155800" cy="2155800"/>
            </a:xfrm>
            <a:prstGeom prst="ellipse">
              <a:avLst/>
            </a:prstGeom>
            <a:noFill/>
            <a:ln w="19050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79" name="Google Shape;279;p76"/>
            <p:cNvSpPr/>
            <p:nvPr/>
          </p:nvSpPr>
          <p:spPr>
            <a:xfrm>
              <a:off x="5084625" y="1598550"/>
              <a:ext cx="1625700" cy="1625700"/>
            </a:xfrm>
            <a:prstGeom prst="ellipse">
              <a:avLst/>
            </a:prstGeom>
            <a:noFill/>
            <a:ln w="9525" cap="flat" cmpd="sng">
              <a:solidFill>
                <a:srgbClr val="D9D9D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80" name="Google Shape;280;p76"/>
            <p:cNvSpPr/>
            <p:nvPr/>
          </p:nvSpPr>
          <p:spPr>
            <a:xfrm>
              <a:off x="4808788" y="2674912"/>
              <a:ext cx="122100" cy="122100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F5C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6"/>
            <p:cNvSpPr/>
            <p:nvPr/>
          </p:nvSpPr>
          <p:spPr>
            <a:xfrm>
              <a:off x="6856613" y="2670703"/>
              <a:ext cx="122100" cy="122100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F5C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6"/>
            <p:cNvSpPr/>
            <p:nvPr/>
          </p:nvSpPr>
          <p:spPr>
            <a:xfrm>
              <a:off x="5836470" y="1271124"/>
              <a:ext cx="122100" cy="122100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F5C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76"/>
            <p:cNvSpPr/>
            <p:nvPr/>
          </p:nvSpPr>
          <p:spPr>
            <a:xfrm>
              <a:off x="6347829" y="3331547"/>
              <a:ext cx="122100" cy="122100"/>
            </a:xfrm>
            <a:prstGeom prst="ellipse">
              <a:avLst/>
            </a:prstGeom>
            <a:solidFill>
              <a:srgbClr val="000000"/>
            </a:solidFill>
            <a:ln w="38100" cap="flat" cmpd="sng">
              <a:solidFill>
                <a:srgbClr val="F5C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76"/>
            <p:cNvSpPr/>
            <p:nvPr/>
          </p:nvSpPr>
          <p:spPr>
            <a:xfrm>
              <a:off x="5336610" y="1868067"/>
              <a:ext cx="1107576" cy="1080588"/>
            </a:xfrm>
            <a:prstGeom prst="ellipse">
              <a:avLst/>
            </a:prstGeom>
            <a:solidFill>
              <a:srgbClr val="F5C300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5" name="Google Shape;285;p76"/>
            <p:cNvSpPr txBox="1"/>
            <p:nvPr/>
          </p:nvSpPr>
          <p:spPr>
            <a:xfrm>
              <a:off x="5380854" y="982971"/>
              <a:ext cx="1033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Page-Scoped ID</a:t>
              </a:r>
              <a:endParaRPr sz="1200"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6" name="Google Shape;286;p76"/>
            <p:cNvSpPr txBox="1"/>
            <p:nvPr/>
          </p:nvSpPr>
          <p:spPr>
            <a:xfrm>
              <a:off x="6906772" y="2781450"/>
              <a:ext cx="1033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Webhook</a:t>
              </a:r>
              <a:endParaRPr sz="1200"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7" name="Google Shape;287;p76"/>
            <p:cNvSpPr txBox="1"/>
            <p:nvPr/>
          </p:nvSpPr>
          <p:spPr>
            <a:xfrm>
              <a:off x="6005713" y="3450041"/>
              <a:ext cx="1033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i="0" u="none" strike="noStrike" cap="none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Webview</a:t>
              </a:r>
              <a:endParaRPr sz="1200"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8" name="Google Shape;288;p76"/>
            <p:cNvSpPr txBox="1"/>
            <p:nvPr/>
          </p:nvSpPr>
          <p:spPr>
            <a:xfrm>
              <a:off x="3833079" y="2791333"/>
              <a:ext cx="1033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Built-in NLP</a:t>
              </a:r>
              <a:endParaRPr sz="1200"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89" name="Google Shape;289;p76"/>
            <p:cNvSpPr/>
            <p:nvPr/>
          </p:nvSpPr>
          <p:spPr>
            <a:xfrm rot="20750480">
              <a:off x="4672071" y="1266718"/>
              <a:ext cx="2357662" cy="2255137"/>
            </a:xfrm>
            <a:prstGeom prst="arc">
              <a:avLst>
                <a:gd name="adj1" fmla="val 17941623"/>
                <a:gd name="adj2" fmla="val 19933442"/>
              </a:avLst>
            </a:prstGeom>
            <a:noFill/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90" name="Google Shape;290;p76"/>
            <p:cNvSpPr/>
            <p:nvPr/>
          </p:nvSpPr>
          <p:spPr>
            <a:xfrm rot="8123691">
              <a:off x="4957778" y="1685243"/>
              <a:ext cx="1879352" cy="1878745"/>
            </a:xfrm>
            <a:prstGeom prst="arc">
              <a:avLst>
                <a:gd name="adj1" fmla="val 17614224"/>
                <a:gd name="adj2" fmla="val 19828825"/>
              </a:avLst>
            </a:prstGeom>
            <a:noFill/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91" name="Google Shape;291;p76"/>
            <p:cNvSpPr/>
            <p:nvPr/>
          </p:nvSpPr>
          <p:spPr>
            <a:xfrm rot="13682574">
              <a:off x="4767201" y="1283634"/>
              <a:ext cx="1985006" cy="2073068"/>
            </a:xfrm>
            <a:prstGeom prst="arc">
              <a:avLst>
                <a:gd name="adj1" fmla="val 17941623"/>
                <a:gd name="adj2" fmla="val 19883517"/>
              </a:avLst>
            </a:prstGeom>
            <a:noFill/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92" name="Google Shape;292;p76"/>
            <p:cNvSpPr/>
            <p:nvPr/>
          </p:nvSpPr>
          <p:spPr>
            <a:xfrm rot="16781692">
              <a:off x="4879567" y="1138695"/>
              <a:ext cx="2214517" cy="2435318"/>
            </a:xfrm>
            <a:prstGeom prst="arc">
              <a:avLst>
                <a:gd name="adj1" fmla="val 17941623"/>
                <a:gd name="adj2" fmla="val 19977546"/>
              </a:avLst>
            </a:prstGeom>
            <a:noFill/>
            <a:ln w="19050" cap="flat" cmpd="sng">
              <a:solidFill>
                <a:srgbClr val="CCCCCC"/>
              </a:solidFill>
              <a:prstDash val="solid"/>
              <a:round/>
              <a:headEnd type="none" w="sm" len="sm"/>
              <a:tailEnd type="stealth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293" name="Google Shape;293;p76"/>
            <p:cNvSpPr txBox="1"/>
            <p:nvPr/>
          </p:nvSpPr>
          <p:spPr>
            <a:xfrm>
              <a:off x="5375680" y="2062483"/>
              <a:ext cx="1002449" cy="6917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Messenger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Platform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i="0" u="none" strike="noStrike" cap="none" smtClean="0">
                  <a:latin typeface="Roboto Condensed"/>
                  <a:ea typeface="Roboto Condensed"/>
                  <a:cs typeface="Roboto Condensed"/>
                  <a:sym typeface="Roboto Condensed"/>
                </a:rPr>
                <a:t>Chatbot</a:t>
              </a:r>
              <a:endParaRPr b="1" i="0" u="none" strike="noStrike" cap="none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95" name="Google Shape;295;p76"/>
          <p:cNvSpPr txBox="1"/>
          <p:nvPr/>
        </p:nvSpPr>
        <p:spPr>
          <a:xfrm>
            <a:off x="849248" y="1458739"/>
            <a:ext cx="23586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1000"/>
              </a:spcBef>
            </a:pPr>
            <a:r>
              <a:rPr lang="en-US" sz="16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The Messenger Platform is comprised of a set of features intended to give you everything you need to create awesome, interactive experiences in Messenger, including APIs, web plug-ins, and a full webview</a:t>
            </a:r>
            <a:r>
              <a:rPr lang="en-US" sz="16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.</a:t>
            </a:r>
            <a:endParaRPr sz="160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  <a:sym typeface="Roboto Condensed"/>
            </a:endParaRPr>
          </a:p>
        </p:txBody>
      </p:sp>
      <p:sp>
        <p:nvSpPr>
          <p:cNvPr id="23" name="Google Shape;283;p76"/>
          <p:cNvSpPr/>
          <p:nvPr/>
        </p:nvSpPr>
        <p:spPr>
          <a:xfrm>
            <a:off x="5054243" y="3968818"/>
            <a:ext cx="153248" cy="15324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5C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83;p76"/>
          <p:cNvSpPr/>
          <p:nvPr/>
        </p:nvSpPr>
        <p:spPr>
          <a:xfrm>
            <a:off x="4422733" y="2033231"/>
            <a:ext cx="153248" cy="15324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5C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83;p76"/>
          <p:cNvSpPr/>
          <p:nvPr/>
        </p:nvSpPr>
        <p:spPr>
          <a:xfrm>
            <a:off x="6722321" y="2033231"/>
            <a:ext cx="153248" cy="153248"/>
          </a:xfrm>
          <a:prstGeom prst="ellipse">
            <a:avLst/>
          </a:prstGeom>
          <a:solidFill>
            <a:srgbClr val="000000"/>
          </a:solidFill>
          <a:ln w="38100" cap="flat" cmpd="sng">
            <a:solidFill>
              <a:srgbClr val="F5C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91;p76"/>
          <p:cNvSpPr/>
          <p:nvPr/>
        </p:nvSpPr>
        <p:spPr>
          <a:xfrm rot="2261707">
            <a:off x="4438529" y="1441380"/>
            <a:ext cx="2645563" cy="2776799"/>
          </a:xfrm>
          <a:prstGeom prst="arc">
            <a:avLst>
              <a:gd name="adj1" fmla="val 17941623"/>
              <a:gd name="adj2" fmla="val 19883517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8" name="Google Shape;292;p76"/>
          <p:cNvSpPr/>
          <p:nvPr/>
        </p:nvSpPr>
        <p:spPr>
          <a:xfrm rot="11009408">
            <a:off x="4249076" y="1608012"/>
            <a:ext cx="2649268" cy="2597101"/>
          </a:xfrm>
          <a:prstGeom prst="arc">
            <a:avLst>
              <a:gd name="adj1" fmla="val 17941623"/>
              <a:gd name="adj2" fmla="val 19977546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9" name="Google Shape;292;p76"/>
          <p:cNvSpPr/>
          <p:nvPr/>
        </p:nvSpPr>
        <p:spPr>
          <a:xfrm rot="5085647">
            <a:off x="4579729" y="1696320"/>
            <a:ext cx="2486958" cy="2445122"/>
          </a:xfrm>
          <a:prstGeom prst="arc">
            <a:avLst>
              <a:gd name="adj1" fmla="val 17941623"/>
              <a:gd name="adj2" fmla="val 19977546"/>
            </a:avLst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stealth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0" name="Google Shape;286;p76"/>
          <p:cNvSpPr txBox="1"/>
          <p:nvPr/>
        </p:nvSpPr>
        <p:spPr>
          <a:xfrm>
            <a:off x="6936811" y="1804412"/>
            <a:ext cx="1296769" cy="3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smtClean="0">
                <a:latin typeface="Roboto Condensed"/>
                <a:ea typeface="Roboto Condensed"/>
                <a:cs typeface="Roboto Condensed"/>
                <a:sym typeface="Roboto Condensed"/>
              </a:rPr>
              <a:t>APIs</a:t>
            </a:r>
            <a:endParaRPr sz="1200" b="1" i="0" u="none" strike="noStrike" cap="non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" name="Google Shape;287;p76"/>
          <p:cNvSpPr txBox="1"/>
          <p:nvPr/>
        </p:nvSpPr>
        <p:spPr>
          <a:xfrm>
            <a:off x="4377571" y="4111926"/>
            <a:ext cx="1296769" cy="3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Extensions</a:t>
            </a:r>
            <a:endParaRPr sz="1200" b="1" i="0" u="none" strike="noStrike" cap="non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2" name="Google Shape;287;p76"/>
          <p:cNvSpPr txBox="1"/>
          <p:nvPr/>
        </p:nvSpPr>
        <p:spPr>
          <a:xfrm>
            <a:off x="3429142" y="1788375"/>
            <a:ext cx="1296769" cy="3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Plug-ins</a:t>
            </a:r>
            <a:endParaRPr sz="1200" b="1" i="0" u="none" strike="noStrike" cap="none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Page-Scoped IDs</a:t>
            </a:r>
            <a:br>
              <a:rPr lang="en-US" sz="3200" dirty="0" smtClean="0"/>
            </a:br>
            <a:r>
              <a:rPr lang="en-US" b="0" dirty="0"/>
              <a:t> </a:t>
            </a:r>
            <a:r>
              <a:rPr lang="en-US" sz="1500" b="0" dirty="0"/>
              <a:t>is used to identify a USER to a BOT conversation</a:t>
            </a:r>
            <a:endParaRPr lang="en-US" sz="1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US" sz="1500" smtClean="0"/>
              <a:t>Specific </a:t>
            </a:r>
            <a:r>
              <a:rPr lang="en-US" sz="1500"/>
              <a:t>ID of an USER to a specific </a:t>
            </a:r>
            <a:r>
              <a:rPr lang="en-US" sz="1500" smtClean="0"/>
              <a:t>BOT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sz="1500" smtClean="0"/>
              <a:t>Unique </a:t>
            </a:r>
            <a:r>
              <a:rPr lang="en-US" sz="1500"/>
              <a:t>to Facebook page and cannot be used in any other </a:t>
            </a:r>
            <a:r>
              <a:rPr lang="en-US" sz="1500" smtClean="0"/>
              <a:t>FB page.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sz="1500" smtClean="0"/>
              <a:t>PSID </a:t>
            </a:r>
            <a:r>
              <a:rPr lang="en-US" sz="1500"/>
              <a:t>is always included in any action or </a:t>
            </a:r>
            <a:r>
              <a:rPr lang="en-US" sz="1500" smtClean="0"/>
              <a:t>message via</a:t>
            </a:r>
            <a:r>
              <a:rPr lang="en-US" sz="1500"/>
              <a:t> </a:t>
            </a:r>
            <a:r>
              <a:rPr lang="en-US" sz="1500">
                <a:hlinkClick r:id="rId2"/>
              </a:rPr>
              <a:t>recipient.id</a:t>
            </a:r>
            <a:r>
              <a:rPr lang="en-US" sz="1500"/>
              <a:t> or </a:t>
            </a:r>
            <a:r>
              <a:rPr lang="en-US" sz="1500">
                <a:hlinkClick r:id="rId3"/>
              </a:rPr>
              <a:t>sender.id</a:t>
            </a:r>
            <a:r>
              <a:rPr lang="en-US" sz="1500"/>
              <a:t> (webhook event's property).</a:t>
            </a: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3467" r="33510"/>
          <a:stretch/>
        </p:blipFill>
        <p:spPr bwMode="auto">
          <a:xfrm>
            <a:off x="5444358" y="288806"/>
            <a:ext cx="3342290" cy="449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89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APIs</a:t>
            </a:r>
            <a:br>
              <a:rPr lang="en-US" sz="3200" smtClean="0"/>
            </a:br>
            <a:endParaRPr lang="en-US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 smtClean="0"/>
              <a:t>Identity is central to creating a great, personalized Messenger experience.</a:t>
            </a:r>
            <a:endParaRPr lang="en-US" sz="1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10294">
            <a:off x="6411309" y="939307"/>
            <a:ext cx="903889" cy="903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72" y="1951337"/>
            <a:ext cx="1171175" cy="117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36225" y="991753"/>
            <a:ext cx="587397" cy="5873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9716" y="1236785"/>
            <a:ext cx="415586" cy="447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1"/>
          <a:stretch/>
        </p:blipFill>
        <p:spPr>
          <a:xfrm>
            <a:off x="6641056" y="1832739"/>
            <a:ext cx="1876425" cy="223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5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Webhook</a:t>
            </a:r>
            <a:br>
              <a:rPr lang="en-US" sz="3200" smtClean="0"/>
            </a:br>
            <a:endParaRPr lang="en-US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/>
              <a:t>The Messenger Platform sends events to your webhook to notify your bot when a variety of interactions or events </a:t>
            </a:r>
            <a:r>
              <a:rPr lang="en-US" sz="1600" smtClean="0"/>
              <a:t>happen </a:t>
            </a:r>
            <a:r>
              <a:rPr lang="en-US" sz="1600"/>
              <a:t>including when a person sends a message. </a:t>
            </a:r>
          </a:p>
        </p:txBody>
      </p:sp>
      <p:pic>
        <p:nvPicPr>
          <p:cNvPr id="3074" name="Picture 2" descr="Image result for messenger ch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1"/>
          <a:stretch/>
        </p:blipFill>
        <p:spPr bwMode="auto">
          <a:xfrm>
            <a:off x="5574833" y="235158"/>
            <a:ext cx="3334407" cy="460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610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1840" r="66545" b="2324"/>
          <a:stretch/>
        </p:blipFill>
        <p:spPr>
          <a:xfrm>
            <a:off x="6851548" y="1060633"/>
            <a:ext cx="2114936" cy="3701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Webview</a:t>
            </a:r>
            <a:br>
              <a:rPr lang="en-US" sz="3200" smtClean="0"/>
            </a:br>
            <a:endParaRPr lang="en-US" sz="320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The Messenger Platform allows you to open a standard webview, where you can load webpages inside Messenger.</a:t>
            </a:r>
          </a:p>
          <a:p>
            <a:endParaRPr lang="en-US" sz="16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7" t="1761" r="34050" b="3355"/>
          <a:stretch/>
        </p:blipFill>
        <p:spPr>
          <a:xfrm>
            <a:off x="5332466" y="220302"/>
            <a:ext cx="1831328" cy="29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Extensions</a:t>
            </a:r>
            <a:br>
              <a:rPr lang="en-US" sz="3200" smtClean="0"/>
            </a:br>
            <a:endParaRPr lang="en-US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/>
              <a:t>Chat Extensions lets bots provide interactive, social features that users can invoke directly into their conversations.</a:t>
            </a:r>
          </a:p>
        </p:txBody>
      </p:sp>
      <p:pic>
        <p:nvPicPr>
          <p:cNvPr id="1026" name="Picture 2" descr="Image result for messenger extens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7" t="5344" r="6229" b="4005"/>
          <a:stretch/>
        </p:blipFill>
        <p:spPr bwMode="auto">
          <a:xfrm>
            <a:off x="5817013" y="587427"/>
            <a:ext cx="2585546" cy="421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590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Built-in NLP</a:t>
            </a:r>
            <a:br>
              <a:rPr lang="en-US" sz="3200" smtClean="0"/>
            </a:br>
            <a:endParaRPr lang="en-US" sz="3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050" y="2536925"/>
            <a:ext cx="4026600" cy="2234772"/>
          </a:xfrm>
        </p:spPr>
        <p:txBody>
          <a:bodyPr/>
          <a:lstStyle/>
          <a:p>
            <a:pPr algn="l">
              <a:buFont typeface="Courier New" panose="02070309020205020404" pitchFamily="49" charset="0"/>
              <a:buChar char="o"/>
            </a:pPr>
            <a:r>
              <a:rPr lang="en-US" sz="1500"/>
              <a:t>Natural Language Processing (NLP) allows you to understand and extract meaningful information </a:t>
            </a:r>
            <a:r>
              <a:rPr lang="en-US" sz="1500" smtClean="0"/>
              <a:t>out </a:t>
            </a:r>
            <a:r>
              <a:rPr lang="en-US" sz="1500"/>
              <a:t>of the messages people </a:t>
            </a:r>
            <a:r>
              <a:rPr lang="en-US" sz="1500" smtClean="0"/>
              <a:t>send.</a:t>
            </a:r>
          </a:p>
          <a:p>
            <a:pPr algn="l">
              <a:buFont typeface="Courier New" panose="02070309020205020404" pitchFamily="49" charset="0"/>
              <a:buChar char="o"/>
            </a:pPr>
            <a:r>
              <a:rPr lang="en-US" sz="1500" smtClean="0"/>
              <a:t>You </a:t>
            </a:r>
            <a:r>
              <a:rPr lang="en-US" sz="1500"/>
              <a:t>can then use these entities to identify intent, automate some of your replies, route the conversation to a human via livechat, and collect audience data.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" r="15436"/>
          <a:stretch/>
        </p:blipFill>
        <p:spPr>
          <a:xfrm>
            <a:off x="5298272" y="3393859"/>
            <a:ext cx="3655479" cy="137783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t="9324" r="2627" b="5441"/>
          <a:stretch/>
        </p:blipFill>
        <p:spPr>
          <a:xfrm>
            <a:off x="5298272" y="587120"/>
            <a:ext cx="3655479" cy="215980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</p:pic>
      <p:sp>
        <p:nvSpPr>
          <p:cNvPr id="8" name="TextBox 7"/>
          <p:cNvSpPr txBox="1"/>
          <p:nvPr/>
        </p:nvSpPr>
        <p:spPr>
          <a:xfrm>
            <a:off x="5370785" y="251459"/>
            <a:ext cx="118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NLP</a:t>
            </a:r>
            <a:endParaRPr lang="en-US" sz="1600" i="1" dirty="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0785" y="3043366"/>
            <a:ext cx="1187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Built-in NLP</a:t>
            </a:r>
            <a:endParaRPr lang="en-US" sz="1600" i="1" dirty="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02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Built-in </a:t>
            </a:r>
            <a:r>
              <a:rPr lang="en-US" sz="3200" dirty="0" smtClean="0"/>
              <a:t>NLP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/>
              <a:t>Here the “Wit.ai’ identifies the user action as ‘show user cart” and the identified entity along with its confidence value is returned with the user message.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34" r="6342"/>
          <a:stretch/>
        </p:blipFill>
        <p:spPr>
          <a:xfrm>
            <a:off x="5434099" y="765700"/>
            <a:ext cx="3296964" cy="38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7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615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73"/>
          <p:cNvSpPr txBox="1">
            <a:spLocks noGrp="1"/>
          </p:cNvSpPr>
          <p:nvPr>
            <p:ph type="title" idx="4294967295"/>
          </p:nvPr>
        </p:nvSpPr>
        <p:spPr>
          <a:xfrm>
            <a:off x="75" y="2365127"/>
            <a:ext cx="3615300" cy="4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 sz="4000" smtClean="0">
                <a:solidFill>
                  <a:srgbClr val="FFFFFF"/>
                </a:solidFill>
              </a:rPr>
              <a:t>CONTENT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230" name="Google Shape;230;p73"/>
          <p:cNvSpPr txBox="1">
            <a:spLocks noGrp="1"/>
          </p:cNvSpPr>
          <p:nvPr>
            <p:ph type="body" idx="1"/>
          </p:nvPr>
        </p:nvSpPr>
        <p:spPr>
          <a:xfrm>
            <a:off x="3921700" y="945001"/>
            <a:ext cx="47346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Roboto Condensed"/>
              <a:buChar char="❖"/>
            </a:pPr>
            <a:r>
              <a:rPr lang="en-US" sz="18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CHATBOT</a:t>
            </a:r>
            <a:endParaRPr sz="18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is it?</a:t>
            </a:r>
            <a:endParaRPr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do people use chatbot?</a:t>
            </a:r>
            <a:endParaRPr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to create a chatbot?</a:t>
            </a:r>
            <a:endParaRPr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lvl="0" indent="-330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Roboto Condensed"/>
              <a:buChar char="❖"/>
            </a:pPr>
            <a:r>
              <a:rPr lang="en-US" sz="18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MESSENGER PLATFORM</a:t>
            </a:r>
            <a:endParaRPr sz="18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04800">
              <a:spcBef>
                <a:spcPts val="300"/>
              </a:spcBef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 Messenger Platform and brief of history</a:t>
            </a:r>
            <a:endParaRPr lang="en-US"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M.P Core components</a:t>
            </a:r>
            <a:endParaRPr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Roboto Condensed"/>
              <a:buChar char="○"/>
            </a:pPr>
            <a:r>
              <a:rPr lang="en-US" sz="1200" b="1" smtClean="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Pros and Cons</a:t>
            </a:r>
            <a:endParaRPr sz="1200" b="1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31" name="Google Shape;231;p7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15302" cy="58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73"/>
          <p:cNvSpPr/>
          <p:nvPr/>
        </p:nvSpPr>
        <p:spPr>
          <a:xfrm>
            <a:off x="4302580" y="4582185"/>
            <a:ext cx="1055100" cy="82200"/>
          </a:xfrm>
          <a:prstGeom prst="rect">
            <a:avLst/>
          </a:prstGeom>
          <a:solidFill>
            <a:srgbClr val="F3C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Plug-ins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/>
              <a:t>The Messenger Platform provides a convenient set of web plugins that make it easy for you to start a conversation with people who visit you on the web.</a:t>
            </a:r>
          </a:p>
        </p:txBody>
      </p:sp>
      <p:pic>
        <p:nvPicPr>
          <p:cNvPr id="4100" name="Picture 4" descr="facebook embed opti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t="-730" r="51943" b="730"/>
          <a:stretch/>
        </p:blipFill>
        <p:spPr bwMode="auto">
          <a:xfrm>
            <a:off x="5284624" y="954324"/>
            <a:ext cx="3449473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18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7"/>
          <p:cNvSpPr txBox="1"/>
          <p:nvPr/>
        </p:nvSpPr>
        <p:spPr>
          <a:xfrm>
            <a:off x="434320" y="162741"/>
            <a:ext cx="817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smtClean="0">
                <a:latin typeface="Roboto Condensed"/>
                <a:ea typeface="Roboto Condensed"/>
                <a:cs typeface="Roboto Condensed"/>
                <a:sym typeface="Roboto Condensed"/>
              </a:rPr>
              <a:t>MESSAGING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MESSAGING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 dirty="0" smtClean="0"/>
              <a:t>Standard message</a:t>
            </a:r>
          </a:p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 dirty="0" smtClean="0"/>
              <a:t>Subscription message</a:t>
            </a:r>
          </a:p>
          <a:p>
            <a:pPr marL="514350" indent="-285750" algn="l">
              <a:buFont typeface="Courier New" panose="02070309020205020404" pitchFamily="49" charset="0"/>
              <a:buChar char="o"/>
            </a:pPr>
            <a:r>
              <a:rPr lang="en-US" sz="1600" dirty="0" smtClean="0"/>
              <a:t>Sponsored </a:t>
            </a:r>
            <a:r>
              <a:rPr lang="en-US" sz="1600" dirty="0"/>
              <a:t>message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algn="l"/>
            <a:r>
              <a:rPr lang="en-US" b="1"/>
              <a:t>Send </a:t>
            </a:r>
            <a:r>
              <a:rPr lang="en-US" b="1" smtClean="0"/>
              <a:t>APIs</a:t>
            </a:r>
          </a:p>
          <a:p>
            <a:pPr algn="l"/>
            <a:r>
              <a:rPr lang="en-US" b="1"/>
              <a:t>Sending Text:</a:t>
            </a:r>
            <a:r>
              <a:rPr lang="en-US"/>
              <a:t> To send a basic text message, submit a POST request to the Send API, with message.text set in the request body</a:t>
            </a:r>
            <a:r>
              <a:rPr lang="en-US" smtClean="0"/>
              <a:t>.</a:t>
            </a:r>
          </a:p>
          <a:p>
            <a:pPr algn="l"/>
            <a:r>
              <a:rPr lang="en-US" b="1" smtClean="0"/>
              <a:t>Sending Attachments</a:t>
            </a:r>
            <a:r>
              <a:rPr lang="en-US"/>
              <a:t/>
            </a:r>
            <a:br>
              <a:rPr lang="en-US"/>
            </a:br>
            <a:r>
              <a:rPr lang="en-US"/>
              <a:t>Allow you to attach assets to your messages including: audio, video, images and files.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7"/>
          <p:cNvSpPr txBox="1"/>
          <p:nvPr/>
        </p:nvSpPr>
        <p:spPr>
          <a:xfrm>
            <a:off x="434320" y="162741"/>
            <a:ext cx="8174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smtClean="0">
                <a:latin typeface="Roboto Condensed"/>
                <a:ea typeface="Roboto Condensed"/>
                <a:cs typeface="Roboto Condensed"/>
                <a:sym typeface="Roboto Condensed"/>
              </a:rPr>
              <a:t>SUBMIT BOT</a:t>
            </a:r>
            <a:endParaRPr/>
          </a:p>
        </p:txBody>
      </p:sp>
      <p:sp>
        <p:nvSpPr>
          <p:cNvPr id="301" name="Google Shape;301;p77"/>
          <p:cNvSpPr txBox="1"/>
          <p:nvPr/>
        </p:nvSpPr>
        <p:spPr>
          <a:xfrm>
            <a:off x="830332" y="1283949"/>
            <a:ext cx="7382075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/>
              <a:t>Once you have finished building your Messenger bot, you must submit it to our team for review and approval before it can be make publicly available to everyone on </a:t>
            </a:r>
            <a:r>
              <a:rPr lang="en-US" smtClean="0"/>
              <a:t>Messenger</a:t>
            </a:r>
            <a:r>
              <a:rPr lang="en-US"/>
              <a:t>.</a:t>
            </a:r>
            <a:endParaRPr b="0" i="0" u="none" strike="noStrike" cap="none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b="1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Pre-launch checklist</a:t>
            </a:r>
            <a:r>
              <a:rPr lang="en-US" b="0" i="0" u="none" strike="noStrike" cap="none" smtClean="0"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</a:p>
          <a:p>
            <a:pPr marL="285750" lvl="3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Authenticity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Personalization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Notifications</a:t>
            </a:r>
          </a:p>
          <a:p>
            <a:pPr marL="2857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Platform policies &amp; Community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Standards</a:t>
            </a:r>
            <a:endParaRPr sz="1100" i="0" strike="noStrike" cap="none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  <a:sym typeface="Roboto Condensed"/>
            </a:endParaRPr>
          </a:p>
          <a:p>
            <a:pPr lvl="0" algn="l" rtl="0">
              <a:spcBef>
                <a:spcPts val="1350"/>
              </a:spcBef>
              <a:spcAft>
                <a:spcPts val="0"/>
              </a:spcAft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17403" y="2004815"/>
            <a:ext cx="3995004" cy="27494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spcBef>
                <a:spcPts val="1350"/>
              </a:spcBef>
              <a:buFont typeface="Wingdings" panose="05000000000000000000" pitchFamily="2" charset="2"/>
              <a:buChar char="ü"/>
            </a:pPr>
            <a:r>
              <a:rPr lang="en-US" b="1">
                <a:latin typeface="Roboto Condensed"/>
                <a:ea typeface="Roboto Condensed"/>
                <a:cs typeface="Roboto Condensed"/>
                <a:sym typeface="Roboto Condensed"/>
              </a:rPr>
              <a:t>To submit your bot</a:t>
            </a:r>
            <a:r>
              <a:rPr lang="en-US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endParaRPr lang="en-US" smtClean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Configure Your App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Settings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Allow Users to Message Your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Page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Select app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permissions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Add Submission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Details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Submit your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bot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Provide Verification Information and </a:t>
            </a:r>
            <a:r>
              <a:rPr lang="en-US" sz="11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Documents</a:t>
            </a:r>
          </a:p>
          <a:p>
            <a:pPr marL="285750" lvl="0" indent="-285750">
              <a:spcBef>
                <a:spcPts val="1350"/>
              </a:spcBef>
              <a:buFont typeface="Arial" panose="020B0604020202020204" pitchFamily="34" charset="0"/>
              <a:buChar char="•"/>
            </a:pPr>
            <a:r>
              <a:rPr lang="en-US" sz="110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Accept Supplemental Terms and Sign Tech Provider Agreement</a:t>
            </a:r>
            <a:endParaRPr lang="en-US" sz="1100" b="1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5877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l"/>
            <a:r>
              <a:rPr lang="en-US" sz="3200" smtClean="0"/>
              <a:t>Pros: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/>
              <a:t/>
            </a:r>
            <a:br>
              <a:rPr lang="en-US" sz="2000"/>
            </a:br>
            <a:r>
              <a:rPr lang="en-US" sz="2000" smtClean="0"/>
              <a:t>- </a:t>
            </a:r>
            <a:r>
              <a:rPr lang="en-US" sz="1500" b="0" smtClean="0"/>
              <a:t>Own by Facebook</a:t>
            </a:r>
            <a:r>
              <a:rPr lang="en-US" sz="2000"/>
              <a:t/>
            </a:r>
            <a:br>
              <a:rPr lang="en-US" sz="2000"/>
            </a:br>
            <a:r>
              <a:rPr lang="en-US" sz="2000" smtClean="0"/>
              <a:t>- </a:t>
            </a:r>
            <a:r>
              <a:rPr lang="en-US" sz="1500" b="0" smtClean="0"/>
              <a:t>Free to use and available on github</a:t>
            </a:r>
            <a:br>
              <a:rPr lang="en-US" sz="1500" b="0" smtClean="0"/>
            </a:br>
            <a:r>
              <a:rPr lang="en-US" sz="2000" smtClean="0"/>
              <a:t>-</a:t>
            </a:r>
            <a:r>
              <a:rPr lang="en-US" sz="1500" b="0" smtClean="0"/>
              <a:t> Highly-customizable</a:t>
            </a:r>
            <a:endParaRPr lang="en-US" sz="1500" b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3200" b="1" smtClean="0"/>
              <a:t>Cons:</a:t>
            </a:r>
          </a:p>
          <a:p>
            <a:pPr algn="l"/>
            <a:endParaRPr lang="en-US" sz="800" b="1" smtClean="0"/>
          </a:p>
          <a:p>
            <a:pPr marL="228600" indent="0" algn="l"/>
            <a:r>
              <a:rPr lang="en-US" sz="2000" b="1" smtClean="0"/>
              <a:t>-</a:t>
            </a:r>
            <a:r>
              <a:rPr lang="en-US" sz="1500" smtClean="0"/>
              <a:t> Own by Facebook</a:t>
            </a:r>
          </a:p>
          <a:p>
            <a:pPr marL="228600" indent="0" algn="l"/>
            <a:r>
              <a:rPr lang="en-US" sz="2000" b="1" smtClean="0"/>
              <a:t>-</a:t>
            </a:r>
            <a:r>
              <a:rPr lang="en-US" sz="1500" smtClean="0"/>
              <a:t> More complicated to employ than some paid option</a:t>
            </a:r>
            <a:endParaRPr lang="en-US" sz="1500"/>
          </a:p>
        </p:txBody>
      </p:sp>
      <p:pic>
        <p:nvPicPr>
          <p:cNvPr id="5124" name="Picture 4" descr="Image result for mark zucker be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08724">
            <a:off x="6678392" y="1792919"/>
            <a:ext cx="1994363" cy="302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00619" y="845723"/>
            <a:ext cx="324939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Remember, </a:t>
            </a:r>
          </a:p>
          <a:p>
            <a:r>
              <a:rPr lang="en-US" sz="2500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Mark knows every thing!</a:t>
            </a:r>
            <a:endParaRPr lang="en-US" sz="2500" dirty="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3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9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COMING!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</p:spPr>
        <p:txBody>
          <a:bodyPr/>
          <a:lstStyle/>
          <a:p>
            <a:r>
              <a:rPr lang="en-US" smtClean="0"/>
              <a:t>What is chat bot?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2" t="-3006" r="5662"/>
          <a:stretch/>
        </p:blipFill>
        <p:spPr>
          <a:xfrm>
            <a:off x="-1" y="520996"/>
            <a:ext cx="9144001" cy="3967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2971" y="1903027"/>
            <a:ext cx="58798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 computer Program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Able to simulate a conversation (chat) with user in Natural language</a:t>
            </a:r>
            <a:endParaRPr lang="en-US" sz="260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6408900" cy="1506300"/>
          </a:xfrm>
        </p:spPr>
        <p:txBody>
          <a:bodyPr/>
          <a:lstStyle/>
          <a:p>
            <a:r>
              <a:rPr lang="en-US" smtClean="0"/>
              <a:t>What is a chatbot?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do people use chat bot?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94"/>
            <a:ext cx="9144000" cy="51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6408900" cy="1506300"/>
          </a:xfrm>
        </p:spPr>
        <p:txBody>
          <a:bodyPr/>
          <a:lstStyle/>
          <a:p>
            <a:r>
              <a:rPr lang="en-US" smtClean="0"/>
              <a:t>Why do people use chatbot?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45995" y="1751397"/>
            <a:ext cx="32333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Everyone uses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Reduce cost paying for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Image result for chatbot think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8" t="-373" r="27129" b="373"/>
          <a:stretch/>
        </p:blipFill>
        <p:spPr bwMode="auto">
          <a:xfrm>
            <a:off x="4939646" y="1751397"/>
            <a:ext cx="2138436" cy="190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50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How to create a chatbot?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72" y="1405035"/>
            <a:ext cx="3379706" cy="337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-0.1533 -0.351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-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0.00987 C -3.33333E-6 -0.00123 -0.00503 0.00618 -0.01076 0.00618 C -0.01753 0.00618 -0.01996 -0.00185 -0.02083 -0.00679 L -0.02152 -0.01327 C -0.02326 -0.0179 -0.02569 -0.02561 -0.03316 -0.02561 C -0.03819 -0.02561 -0.04305 -0.01882 -0.04305 -0.00987 C -0.04305 -0.00123 -0.03819 0.00618 -0.03316 0.00618 C -0.02569 0.00618 -0.02326 -0.00185 -0.02152 -0.00679 L -0.02083 -0.01327 C -0.01996 -0.0179 -0.01753 -0.02561 -0.01076 -0.02561 C -0.00503 -0.02561 -3.33333E-6 -0.01882 -3.33333E-6 -0.00987 Z " pathEditMode="relative" rAng="0" ptsTypes="AAAAAAAAAAA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smtClean="0"/>
              <a:t>How to create a chatbot?</a:t>
            </a:r>
            <a:endParaRPr lang="en-US" sz="3600" b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9050" y="2579457"/>
            <a:ext cx="4026600" cy="1535700"/>
          </a:xfrm>
        </p:spPr>
        <p:txBody>
          <a:bodyPr/>
          <a:lstStyle/>
          <a:p>
            <a:pPr marL="571500" indent="-342900" algn="l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Documents and online tutorials </a:t>
            </a:r>
            <a:r>
              <a:rPr lang="en-US" sz="200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available and easy to access</a:t>
            </a:r>
            <a:endParaRPr lang="en-US" sz="200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 marL="571500" indent="-342900" algn="l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 lot of Platform and API for build your bot</a:t>
            </a:r>
          </a:p>
          <a:p>
            <a:pPr algn="l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en-US" sz="2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Chatfuel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FlowXO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/>
              <a:t>Motion.ai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Botsify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WotNot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43" y="2866963"/>
            <a:ext cx="643793" cy="643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2872">
            <a:off x="7108300" y="3856858"/>
            <a:ext cx="763488" cy="549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311">
            <a:off x="7999497" y="3645217"/>
            <a:ext cx="626419" cy="62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2118">
            <a:off x="7560982" y="3335414"/>
            <a:ext cx="511720" cy="51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7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0" smtClean="0"/>
              <a:t>How to create a chatbot?</a:t>
            </a:r>
            <a:endParaRPr lang="en-US" sz="3600" b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9050" y="2579457"/>
            <a:ext cx="4026600" cy="1535700"/>
          </a:xfrm>
        </p:spPr>
        <p:txBody>
          <a:bodyPr/>
          <a:lstStyle/>
          <a:p>
            <a:pPr marL="571500" indent="-342900" algn="l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Documents and online tutorials </a:t>
            </a:r>
            <a:r>
              <a:rPr lang="en-US" sz="200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available and easy to access</a:t>
            </a:r>
            <a:endParaRPr lang="en-US" sz="200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 marL="571500" indent="-342900" algn="l">
              <a:buFont typeface="Courier New" panose="02070309020205020404" pitchFamily="49" charset="0"/>
              <a:buChar char="o"/>
            </a:pPr>
            <a:r>
              <a:rPr lang="en-US" sz="20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 lot of Platform and API for build your bot</a:t>
            </a:r>
          </a:p>
          <a:p>
            <a:pPr algn="l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en-US" sz="24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APIs</a:t>
            </a:r>
            <a:endParaRPr lang="en-US" sz="24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API.ai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Msg.ai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/>
              <a:t>Reply.ai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Luis.ai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Twyla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AgentBot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smtClean="0">
                <a:solidFill>
                  <a:schemeClr val="tx2">
                    <a:lumMod val="2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PypeStream</a:t>
            </a:r>
            <a:endParaRPr lang="en-US" sz="1600">
              <a:solidFill>
                <a:schemeClr val="tx2">
                  <a:lumMod val="25000"/>
                </a:schemeClr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0605">
            <a:off x="7759789" y="3019934"/>
            <a:ext cx="1123713" cy="1123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2038">
            <a:off x="7019980" y="3472109"/>
            <a:ext cx="1709091" cy="1709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5779">
            <a:off x="7572729" y="3763031"/>
            <a:ext cx="406113" cy="4061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57" y="2771034"/>
            <a:ext cx="368776" cy="3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3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622</Words>
  <Application>Microsoft Office PowerPoint</Application>
  <PresentationFormat>On-screen Show (16:9)</PresentationFormat>
  <Paragraphs>120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Roboto Condensed</vt:lpstr>
      <vt:lpstr>Wingdings</vt:lpstr>
      <vt:lpstr>Arial</vt:lpstr>
      <vt:lpstr>Courier New</vt:lpstr>
      <vt:lpstr>Office Theme</vt:lpstr>
      <vt:lpstr>Office Theme</vt:lpstr>
      <vt:lpstr>MESSENGER PLATFORM</vt:lpstr>
      <vt:lpstr>CONTENT</vt:lpstr>
      <vt:lpstr>What is chat bot?</vt:lpstr>
      <vt:lpstr>What is a chatbot?</vt:lpstr>
      <vt:lpstr>Why do people use chat bot?</vt:lpstr>
      <vt:lpstr>Why do people use chatbot?</vt:lpstr>
      <vt:lpstr>How to create a chatbot?</vt:lpstr>
      <vt:lpstr>How to create a chatbot?</vt:lpstr>
      <vt:lpstr>How to create a chatbot?</vt:lpstr>
      <vt:lpstr>PowerPoint Presentation</vt:lpstr>
      <vt:lpstr>PowerPoint Presentation</vt:lpstr>
      <vt:lpstr>PowerPoint Presentation</vt:lpstr>
      <vt:lpstr>Page-Scoped IDs  is used to identify a USER to a BOT conversation</vt:lpstr>
      <vt:lpstr>APIs </vt:lpstr>
      <vt:lpstr>Webhook </vt:lpstr>
      <vt:lpstr>Webview </vt:lpstr>
      <vt:lpstr>Extensions </vt:lpstr>
      <vt:lpstr>Built-in NLP </vt:lpstr>
      <vt:lpstr>Built-in NLP </vt:lpstr>
      <vt:lpstr>Plug-ins </vt:lpstr>
      <vt:lpstr>MESSAGING </vt:lpstr>
      <vt:lpstr>PowerPoint Presentation</vt:lpstr>
      <vt:lpstr>Pros:  - Own by Facebook - Free to use and available on github - Highly-customizable</vt:lpstr>
      <vt:lpstr>THANK YOU FOR COMING!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ORIENTATION TRAINING</dc:title>
  <dc:creator>Vu Thinh</dc:creator>
  <cp:lastModifiedBy>Tran Nguyen Khiem</cp:lastModifiedBy>
  <cp:revision>37</cp:revision>
  <dcterms:modified xsi:type="dcterms:W3CDTF">2019-06-14T03:41:00Z</dcterms:modified>
</cp:coreProperties>
</file>